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4" r:id="rId8"/>
    <p:sldId id="265" r:id="rId9"/>
    <p:sldId id="261" r:id="rId10"/>
    <p:sldId id="263" r:id="rId11"/>
    <p:sldId id="267" r:id="rId12"/>
  </p:sldIdLst>
  <p:sldSz cx="14630400" cy="8229600"/>
  <p:notesSz cx="8229600" cy="14630400"/>
  <p:embeddedFontLst>
    <p:embeddedFont>
      <p:font typeface="Bahnschrift" panose="020B0502040204020203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3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987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4BFD6-3C4A-69ED-2D3E-D277C75BD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E4F9EC-E311-2174-D83B-AA3EC27D2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B8F84-9673-1E20-BD5A-30BFCA9B64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25036-E165-ACB0-F310-C1B5B5B216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18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89E2A-FF71-570C-32A6-247EACBD3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690110-1B13-9E87-8E43-5C25B8B0DA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DF87C2-2308-EC6E-98DE-E51FA79928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02EE9-41A4-B09A-6317-CDFBF8A1EE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1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098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F9F76-6CDC-B442-00C9-D6D16324B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8D91B2-0E1C-9F32-70F7-66492501CF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7BEBDE-963E-AC63-6C6D-55D8F4BCB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9047E-1A4C-56FD-D1F9-F358CC7F00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96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2853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IIoT-Powered Smart Car Manufacturing and Digital Twin Integration for Cars</a:t>
            </a:r>
            <a:endParaRPr lang="en-US" sz="4450" dirty="0">
              <a:latin typeface="Bahnschrift" panose="020B0502040204020203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280190" y="3751898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This presentation explores the exciting potential of IIoT and digital twins to revolutionize car manufacturing. Integrating these technologies enables enhanced production efficiency, real-time performance monitoring, and data-driven decision making. By leveraging connected devices and virtual representations of physical assets, we can optimize processes, improve quality, and drive innovation in the automotive industry.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280190" y="656427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7810" y="6571893"/>
            <a:ext cx="347663" cy="3476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56440" y="6547366"/>
            <a:ext cx="450758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Bahnschrift" panose="020B0502040204020203" pitchFamily="34" charset="0"/>
                <a:ea typeface="Nobile Bold" pitchFamily="34" charset="-122"/>
                <a:cs typeface="Nobile Bold" pitchFamily="34" charset="-120"/>
              </a:rPr>
              <a:t>by V D Panduranga Sai Guptha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329BBB-A242-5ED3-1708-A5EBA763DD3A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AF30BE7-0347-5D19-F08A-629DF59E78D8}"/>
              </a:ext>
            </a:extLst>
          </p:cNvPr>
          <p:cNvSpPr txBox="1"/>
          <p:nvPr/>
        </p:nvSpPr>
        <p:spPr>
          <a:xfrm>
            <a:off x="441960" y="487028"/>
            <a:ext cx="7315200" cy="440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Outputs of Development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384FE49-AB38-42A0-199D-D76225AD4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" y="1128934"/>
            <a:ext cx="13335000" cy="28487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674731-FE0F-931B-F0D9-9AAC774CC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28934"/>
            <a:ext cx="14630400" cy="710066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3E6E9-1FEA-F5E2-FF06-7E647E64D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49EF4DD-25E9-D86F-9643-F3FF7A463080}"/>
              </a:ext>
            </a:extLst>
          </p:cNvPr>
          <p:cNvSpPr txBox="1"/>
          <p:nvPr/>
        </p:nvSpPr>
        <p:spPr>
          <a:xfrm>
            <a:off x="441960" y="487028"/>
            <a:ext cx="7315200" cy="440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Outputs of Development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7A9FF8-0B17-2D7F-3D4D-1B2F27EF2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08" y="1194980"/>
            <a:ext cx="7315200" cy="4870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D9674A-8E06-6138-02CD-CD2B53535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409" y="1194980"/>
            <a:ext cx="7110784" cy="48934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651030-D001-D994-3C8A-11D2343EC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9900" y="2952750"/>
            <a:ext cx="4000500" cy="2324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BC9CC4-371B-CD17-7671-D359D71D99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4320" y="2585425"/>
            <a:ext cx="2865120" cy="305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72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709" y="81081"/>
            <a:ext cx="5196959" cy="649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3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4050" dirty="0">
              <a:latin typeface="Bahnschrift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43961" y="1616571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899933" y="1694438"/>
            <a:ext cx="155615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419402" y="1616571"/>
            <a:ext cx="5030391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Drawbacks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419402" y="2065913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Examining existing challenges in the manufacturing sector, including common issues with current systems.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35631" y="1616571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7567552" y="1694438"/>
            <a:ext cx="20371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8111072" y="1616571"/>
            <a:ext cx="4847392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Limitations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111072" y="2065913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Addressing constraints in data, model accuracy, and integration challenges affecting initial development.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43961" y="3172599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883621" y="3250466"/>
            <a:ext cx="188357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419402" y="3172599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Idea Introduction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419402" y="3621941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Introducing the core concept of the project, outlining its purpose, goals, and expected impact.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35631" y="3172599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7563504" y="3250466"/>
            <a:ext cx="21181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111072" y="3172599"/>
            <a:ext cx="2719626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System Architecture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111072" y="3621941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Exploring the overall structure and key components of the proposed system architecture.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435631" y="4728627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24" name="Text 22"/>
          <p:cNvSpPr/>
          <p:nvPr/>
        </p:nvSpPr>
        <p:spPr>
          <a:xfrm>
            <a:off x="7566718" y="4806494"/>
            <a:ext cx="20550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</a:rPr>
              <a:t>6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8111072" y="4728627"/>
            <a:ext cx="4891326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Protocol Selections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8111072" y="5177969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Discussing the protocols chosen for this system, such as MQTT and OPC UA, and their compatibility.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43961" y="6284655"/>
            <a:ext cx="467678" cy="467678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28" name="Text 26"/>
          <p:cNvSpPr/>
          <p:nvPr/>
        </p:nvSpPr>
        <p:spPr>
          <a:xfrm>
            <a:off x="890408" y="6362522"/>
            <a:ext cx="174784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7</a:t>
            </a:r>
            <a:endParaRPr lang="en-US" sz="2450" dirty="0">
              <a:latin typeface="Bahnschrift" panose="020B0502040204020203" pitchFamily="34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1419402" y="6284655"/>
            <a:ext cx="3752374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Introduction to Middleware for Legacy Systems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419402" y="6733997"/>
            <a:ext cx="580846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Overview of the middleware that bridges MQTT and OPC UA, enabling integration with legacy systems.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4867A49-3483-1B31-2B1E-17C8592ED4FA}"/>
              </a:ext>
            </a:extLst>
          </p:cNvPr>
          <p:cNvGrpSpPr/>
          <p:nvPr/>
        </p:nvGrpSpPr>
        <p:grpSpPr>
          <a:xfrm>
            <a:off x="7435631" y="6284655"/>
            <a:ext cx="6483905" cy="1114425"/>
            <a:chOff x="7419082" y="5891629"/>
            <a:chExt cx="6483905" cy="1114425"/>
          </a:xfrm>
        </p:grpSpPr>
        <p:sp>
          <p:nvSpPr>
            <p:cNvPr id="31" name="Shape 29"/>
            <p:cNvSpPr/>
            <p:nvPr/>
          </p:nvSpPr>
          <p:spPr>
            <a:xfrm>
              <a:off x="7419082" y="5891629"/>
              <a:ext cx="467678" cy="467678"/>
            </a:xfrm>
            <a:prstGeom prst="roundRect">
              <a:avLst>
                <a:gd name="adj" fmla="val 40005"/>
              </a:avLst>
            </a:prstGeom>
            <a:solidFill>
              <a:srgbClr val="E8F3E8"/>
            </a:solidFill>
            <a:ln/>
          </p:spPr>
        </p:sp>
        <p:sp>
          <p:nvSpPr>
            <p:cNvPr id="32" name="Text 30"/>
            <p:cNvSpPr/>
            <p:nvPr/>
          </p:nvSpPr>
          <p:spPr>
            <a:xfrm>
              <a:off x="7548264" y="5969496"/>
              <a:ext cx="209312" cy="3118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450"/>
                </a:lnSpc>
                <a:buNone/>
              </a:pPr>
              <a:r>
                <a:rPr lang="en-US" sz="245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8</a:t>
              </a:r>
              <a:endParaRPr lang="en-US" sz="2450" dirty="0">
                <a:latin typeface="Bahnschrift" panose="020B0502040204020203" pitchFamily="34" charset="0"/>
              </a:endParaRPr>
            </a:p>
          </p:txBody>
        </p:sp>
        <p:sp>
          <p:nvSpPr>
            <p:cNvPr id="33" name="Text 31"/>
            <p:cNvSpPr/>
            <p:nvPr/>
          </p:nvSpPr>
          <p:spPr>
            <a:xfrm>
              <a:off x="8094523" y="5891629"/>
              <a:ext cx="5634514" cy="32468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550"/>
                </a:lnSpc>
                <a:buNone/>
              </a:pPr>
              <a:r>
                <a:rPr lang="en-US" sz="20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Outputs of Development</a:t>
              </a:r>
              <a:endParaRPr lang="en-US" sz="2000" dirty="0">
                <a:latin typeface="Bahnschrift" panose="020B0502040204020203" pitchFamily="34" charset="0"/>
              </a:endParaRPr>
            </a:p>
          </p:txBody>
        </p:sp>
        <p:sp>
          <p:nvSpPr>
            <p:cNvPr id="34" name="Text 32"/>
            <p:cNvSpPr/>
            <p:nvPr/>
          </p:nvSpPr>
          <p:spPr>
            <a:xfrm>
              <a:off x="8094523" y="6340971"/>
              <a:ext cx="5808464" cy="66508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Showcasing the outcomes and functionalities achieved through the development process.</a:t>
              </a:r>
              <a:endParaRPr lang="en-US" sz="1600" dirty="0">
                <a:latin typeface="Bahnschrift" panose="020B0502040204020203" pitchFamily="34" charset="0"/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82F854F9-F3F2-D30C-EDC3-DAC36FF13A9C}"/>
              </a:ext>
            </a:extLst>
          </p:cNvPr>
          <p:cNvSpPr/>
          <p:nvPr/>
        </p:nvSpPr>
        <p:spPr>
          <a:xfrm>
            <a:off x="12629988" y="7716841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79883C3-CFC9-7F73-A138-58A91774CAD4}"/>
              </a:ext>
            </a:extLst>
          </p:cNvPr>
          <p:cNvGrpSpPr/>
          <p:nvPr/>
        </p:nvGrpSpPr>
        <p:grpSpPr>
          <a:xfrm>
            <a:off x="743961" y="4723805"/>
            <a:ext cx="6483905" cy="1114425"/>
            <a:chOff x="7419082" y="5891629"/>
            <a:chExt cx="6483905" cy="1114425"/>
          </a:xfrm>
        </p:grpSpPr>
        <p:sp>
          <p:nvSpPr>
            <p:cNvPr id="39" name="Shape 29">
              <a:extLst>
                <a:ext uri="{FF2B5EF4-FFF2-40B4-BE49-F238E27FC236}">
                  <a16:creationId xmlns:a16="http://schemas.microsoft.com/office/drawing/2014/main" id="{9AA792DD-FFAA-3B9D-793C-151D73519573}"/>
                </a:ext>
              </a:extLst>
            </p:cNvPr>
            <p:cNvSpPr/>
            <p:nvPr/>
          </p:nvSpPr>
          <p:spPr>
            <a:xfrm>
              <a:off x="7419082" y="5891629"/>
              <a:ext cx="467678" cy="467678"/>
            </a:xfrm>
            <a:prstGeom prst="roundRect">
              <a:avLst>
                <a:gd name="adj" fmla="val 40005"/>
              </a:avLst>
            </a:prstGeom>
            <a:solidFill>
              <a:srgbClr val="E8F3E8"/>
            </a:solidFill>
            <a:ln/>
          </p:spPr>
        </p:sp>
        <p:sp>
          <p:nvSpPr>
            <p:cNvPr id="40" name="Text 30">
              <a:extLst>
                <a:ext uri="{FF2B5EF4-FFF2-40B4-BE49-F238E27FC236}">
                  <a16:creationId xmlns:a16="http://schemas.microsoft.com/office/drawing/2014/main" id="{74752DCA-4F1E-ED20-9DB0-E9273F1DCB8D}"/>
                </a:ext>
              </a:extLst>
            </p:cNvPr>
            <p:cNvSpPr/>
            <p:nvPr/>
          </p:nvSpPr>
          <p:spPr>
            <a:xfrm>
              <a:off x="7548264" y="5969496"/>
              <a:ext cx="209312" cy="3118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450"/>
                </a:lnSpc>
                <a:buNone/>
              </a:pPr>
              <a:r>
                <a:rPr lang="en-US" sz="245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</a:rPr>
                <a:t>5</a:t>
              </a:r>
              <a:endParaRPr lang="en-US" sz="2450" dirty="0">
                <a:latin typeface="Bahnschrift" panose="020B0502040204020203" pitchFamily="34" charset="0"/>
              </a:endParaRPr>
            </a:p>
          </p:txBody>
        </p:sp>
        <p:sp>
          <p:nvSpPr>
            <p:cNvPr id="41" name="Text 31">
              <a:extLst>
                <a:ext uri="{FF2B5EF4-FFF2-40B4-BE49-F238E27FC236}">
                  <a16:creationId xmlns:a16="http://schemas.microsoft.com/office/drawing/2014/main" id="{695F3344-8397-50CD-C1F2-751127446379}"/>
                </a:ext>
              </a:extLst>
            </p:cNvPr>
            <p:cNvSpPr/>
            <p:nvPr/>
          </p:nvSpPr>
          <p:spPr>
            <a:xfrm>
              <a:off x="8094523" y="5891629"/>
              <a:ext cx="5634514" cy="32468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550"/>
                </a:lnSpc>
                <a:buNone/>
              </a:pPr>
              <a:r>
                <a:rPr lang="en-US" sz="20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Future Advancements</a:t>
              </a:r>
              <a:endParaRPr lang="en-US" sz="2000" dirty="0">
                <a:latin typeface="Bahnschrift" panose="020B0502040204020203" pitchFamily="34" charset="0"/>
              </a:endParaRPr>
            </a:p>
          </p:txBody>
        </p:sp>
        <p:sp>
          <p:nvSpPr>
            <p:cNvPr id="42" name="Text 32">
              <a:extLst>
                <a:ext uri="{FF2B5EF4-FFF2-40B4-BE49-F238E27FC236}">
                  <a16:creationId xmlns:a16="http://schemas.microsoft.com/office/drawing/2014/main" id="{909A13CB-332B-015C-A93B-EA1016AA3415}"/>
                </a:ext>
              </a:extLst>
            </p:cNvPr>
            <p:cNvSpPr/>
            <p:nvPr/>
          </p:nvSpPr>
          <p:spPr>
            <a:xfrm>
              <a:off x="8094523" y="6340971"/>
              <a:ext cx="5808464" cy="66508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Envisioning potential upgrades and advancements for the system to meet future industry demands.</a:t>
              </a:r>
              <a:endParaRPr lang="en-US" sz="1600" dirty="0">
                <a:latin typeface="Bahnschrift" panose="020B0502040204020203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953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638" y="3300174"/>
            <a:ext cx="10049113" cy="648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4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Drawbacks</a:t>
            </a:r>
            <a:endParaRPr lang="en-US" sz="4050" dirty="0">
              <a:latin typeface="Bahnschrift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638" y="4260413"/>
            <a:ext cx="6484858" cy="1528405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934164" y="4467939"/>
            <a:ext cx="2698790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Scarcity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34164" y="4916924"/>
            <a:ext cx="606980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Limited data availability can hinder model accuracy and reliability.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419023" y="4260413"/>
            <a:ext cx="6484858" cy="1528405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7626548" y="4467939"/>
            <a:ext cx="2923818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Complexity of System Integration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26548" y="4916924"/>
            <a:ext cx="606980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Connecting diverse systems and devices is challenging and may lead to compatibility issues.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26638" y="5996345"/>
            <a:ext cx="6484858" cy="1528405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934164" y="6203871"/>
            <a:ext cx="3883581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Dependency on Stable Connectivity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34164" y="6652855"/>
            <a:ext cx="606980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The system's performance relies heavily on consistent, high-quality network connections. Wired or wireless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19023" y="5996345"/>
            <a:ext cx="6484858" cy="1528405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4" name="Text 11"/>
          <p:cNvSpPr/>
          <p:nvPr/>
        </p:nvSpPr>
        <p:spPr>
          <a:xfrm>
            <a:off x="7626548" y="6203871"/>
            <a:ext cx="33925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High Implementation Costs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626548" y="6652855"/>
            <a:ext cx="606980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Integrating IoT and digital twin technology requires significant investment in infrastructure.</a:t>
            </a:r>
            <a:endParaRPr lang="en-US" sz="1600" dirty="0"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E71570-3547-2901-5DEE-4F8A1663D647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5191" y="838935"/>
            <a:ext cx="105789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Limitations</a:t>
            </a:r>
            <a:endParaRPr lang="en-US" sz="4450" dirty="0">
              <a:latin typeface="Bahnschrift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65191" y="20967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Lack of Real-Time Data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65191" y="2497218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Limited access to live data makes it difficult to train and validate models effectively.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65190" y="3352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Initial Model Accuracy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65191" y="3711141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Without extensive data, initial models may lack precision and require further refinement.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D98A85-C9C1-149E-E5E6-2583B43621C6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4562BBF4-D6BE-F4C3-73EB-D7E156E20320}"/>
              </a:ext>
            </a:extLst>
          </p:cNvPr>
          <p:cNvSpPr/>
          <p:nvPr/>
        </p:nvSpPr>
        <p:spPr>
          <a:xfrm>
            <a:off x="565191" y="4508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Hardware Constraints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0270D94E-C53E-63AF-3CEF-79603BA6DAC3}"/>
              </a:ext>
            </a:extLst>
          </p:cNvPr>
          <p:cNvSpPr/>
          <p:nvPr/>
        </p:nvSpPr>
        <p:spPr>
          <a:xfrm>
            <a:off x="565191" y="4909466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Dependence on compatible sensors and devices limits flexibility and scalability.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22B37BFA-8B97-C708-89BC-7D07ACEBD644}"/>
              </a:ext>
            </a:extLst>
          </p:cNvPr>
          <p:cNvSpPr/>
          <p:nvPr/>
        </p:nvSpPr>
        <p:spPr>
          <a:xfrm>
            <a:off x="565190" y="5764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Processing Power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DE81B69F-BD29-919C-935F-757C8D5C49CE}"/>
              </a:ext>
            </a:extLst>
          </p:cNvPr>
          <p:cNvSpPr/>
          <p:nvPr/>
        </p:nvSpPr>
        <p:spPr>
          <a:xfrm>
            <a:off x="565191" y="6123389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Handling and analyzing large datasets requires significant computational resources.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F4FBBA80-99BF-20FC-C7A2-3929FFBB9A82}"/>
              </a:ext>
            </a:extLst>
          </p:cNvPr>
          <p:cNvSpPr/>
          <p:nvPr/>
        </p:nvSpPr>
        <p:spPr>
          <a:xfrm>
            <a:off x="7820505" y="2037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Dependency on Legacy Systems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8CBDE015-D994-D4DB-6DB8-AECAA3BCAFB3}"/>
              </a:ext>
            </a:extLst>
          </p:cNvPr>
          <p:cNvSpPr/>
          <p:nvPr/>
        </p:nvSpPr>
        <p:spPr>
          <a:xfrm>
            <a:off x="7820505" y="2437687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Integrating new technologies with outdated systems can be challenging and may limit functionality.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9EA96B07-D0BF-05CA-8CDB-28FC24D9ACCA}"/>
              </a:ext>
            </a:extLst>
          </p:cNvPr>
          <p:cNvSpPr/>
          <p:nvPr/>
        </p:nvSpPr>
        <p:spPr>
          <a:xfrm>
            <a:off x="7820504" y="3292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Limited Testing Environment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1E1A11CE-2365-BA04-73BE-A0EFB6E9A8A5}"/>
              </a:ext>
            </a:extLst>
          </p:cNvPr>
          <p:cNvSpPr/>
          <p:nvPr/>
        </p:nvSpPr>
        <p:spPr>
          <a:xfrm>
            <a:off x="7820505" y="3651610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Simulations might not capture all real-world conditions, impacting model robustness.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16" name="Text 1">
            <a:extLst>
              <a:ext uri="{FF2B5EF4-FFF2-40B4-BE49-F238E27FC236}">
                <a16:creationId xmlns:a16="http://schemas.microsoft.com/office/drawing/2014/main" id="{F362EADE-20E7-3EB6-6740-3766049E1CB3}"/>
              </a:ext>
            </a:extLst>
          </p:cNvPr>
          <p:cNvSpPr/>
          <p:nvPr/>
        </p:nvSpPr>
        <p:spPr>
          <a:xfrm>
            <a:off x="7820502" y="44887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High Implementation Cost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861274E8-89DE-6C0B-1E3A-F89AAC4C5076}"/>
              </a:ext>
            </a:extLst>
          </p:cNvPr>
          <p:cNvSpPr/>
          <p:nvPr/>
        </p:nvSpPr>
        <p:spPr>
          <a:xfrm>
            <a:off x="7820502" y="4889266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The initial cost of integrating </a:t>
            </a:r>
            <a:r>
              <a:rPr lang="en-US" sz="1750" dirty="0" err="1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IIoT</a:t>
            </a: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 and digital twin technology can be substantial, especially for smaller manufacturers.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8542A86A-E1DF-AD04-D697-EFBA25320226}"/>
              </a:ext>
            </a:extLst>
          </p:cNvPr>
          <p:cNvSpPr/>
          <p:nvPr/>
        </p:nvSpPr>
        <p:spPr>
          <a:xfrm>
            <a:off x="7820501" y="5744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Security Concerns</a:t>
            </a:r>
            <a:endParaRPr lang="en-US" sz="2200" dirty="0">
              <a:latin typeface="Bahnschrift" panose="020B0502040204020203" pitchFamily="34" charset="0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E7664D45-E006-A540-E85A-5E8F9BD61D0F}"/>
              </a:ext>
            </a:extLst>
          </p:cNvPr>
          <p:cNvSpPr/>
          <p:nvPr/>
        </p:nvSpPr>
        <p:spPr>
          <a:xfrm>
            <a:off x="7820502" y="6103189"/>
            <a:ext cx="6244709" cy="80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Handling sensitive manufacturing data requires robust security measures, which may add complexity to the system.</a:t>
            </a:r>
            <a:endParaRPr lang="en-US" sz="175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145A4-CC7E-8AAA-DC40-D217580AB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E7B4B22-B892-4594-BE8F-171A5D552E74}"/>
              </a:ext>
            </a:extLst>
          </p:cNvPr>
          <p:cNvSpPr/>
          <p:nvPr/>
        </p:nvSpPr>
        <p:spPr>
          <a:xfrm>
            <a:off x="565191" y="838935"/>
            <a:ext cx="105789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Idea Introduction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>
              <a:latin typeface="Bahnschrift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04F9FC-F0D1-295C-1394-6A3ECCA2D69A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 1">
            <a:extLst>
              <a:ext uri="{FF2B5EF4-FFF2-40B4-BE49-F238E27FC236}">
                <a16:creationId xmlns:a16="http://schemas.microsoft.com/office/drawing/2014/main" id="{22AF63AF-B8C0-6DFE-E0CA-DE9CCD6745DA}"/>
              </a:ext>
            </a:extLst>
          </p:cNvPr>
          <p:cNvSpPr/>
          <p:nvPr/>
        </p:nvSpPr>
        <p:spPr>
          <a:xfrm>
            <a:off x="750570" y="1733609"/>
            <a:ext cx="12782550" cy="708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Develop an </a:t>
            </a:r>
            <a:r>
              <a:rPr lang="en-US" sz="1750" dirty="0" err="1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IIoT</a:t>
            </a: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 system using an OPC server and MQTT protocol for efficient data exchange and remote monitoring.</a:t>
            </a: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104EC91F-D127-1AC1-38E5-B735C75B4AF5}"/>
              </a:ext>
            </a:extLst>
          </p:cNvPr>
          <p:cNvSpPr/>
          <p:nvPr/>
        </p:nvSpPr>
        <p:spPr>
          <a:xfrm>
            <a:off x="750568" y="2177587"/>
            <a:ext cx="12934951" cy="708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System architecture involves: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Sensors: Collect data, converted through an analog-to-digital circuit.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OPC Server: Acts as the central hub for data management.</a:t>
            </a:r>
          </a:p>
        </p:txBody>
      </p:sp>
      <p:sp>
        <p:nvSpPr>
          <p:cNvPr id="31" name="Text 1">
            <a:extLst>
              <a:ext uri="{FF2B5EF4-FFF2-40B4-BE49-F238E27FC236}">
                <a16:creationId xmlns:a16="http://schemas.microsoft.com/office/drawing/2014/main" id="{15B13BA9-776B-1030-C503-08582AD2BE09}"/>
              </a:ext>
            </a:extLst>
          </p:cNvPr>
          <p:cNvSpPr/>
          <p:nvPr/>
        </p:nvSpPr>
        <p:spPr>
          <a:xfrm>
            <a:off x="750567" y="3360279"/>
            <a:ext cx="13376913" cy="1802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Key client integrations include: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SCADA Tools:  For graphical data visualization and monitoring.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Digital Twin Platform: Mirrors real-time conditions, supports feature extraction, predictive modeling, and condition analysis.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MQTT Publisher: Enables data broadcasting for cloud integration and storage.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Bahnschrift" panose="020B0502040204020203" pitchFamily="34" charset="0"/>
            </a:endParaRPr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B2E3E68A-E407-5C00-FB35-6C5C5BAC52C5}"/>
              </a:ext>
            </a:extLst>
          </p:cNvPr>
          <p:cNvSpPr/>
          <p:nvPr/>
        </p:nvSpPr>
        <p:spPr>
          <a:xfrm>
            <a:off x="750566" y="4988845"/>
            <a:ext cx="14565634" cy="708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Provides user access to:</a:t>
            </a:r>
          </a:p>
          <a:p>
            <a:pPr marL="742950" lvl="1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Digital Twin Portal: To monitor parameters, train predictive models, and perform condition-based monitoring.</a:t>
            </a:r>
          </a:p>
        </p:txBody>
      </p:sp>
      <p:sp>
        <p:nvSpPr>
          <p:cNvPr id="38" name="Text 1">
            <a:extLst>
              <a:ext uri="{FF2B5EF4-FFF2-40B4-BE49-F238E27FC236}">
                <a16:creationId xmlns:a16="http://schemas.microsoft.com/office/drawing/2014/main" id="{B2A126FC-0D99-E610-ED4A-CC3A69B98100}"/>
              </a:ext>
            </a:extLst>
          </p:cNvPr>
          <p:cNvSpPr/>
          <p:nvPr/>
        </p:nvSpPr>
        <p:spPr>
          <a:xfrm>
            <a:off x="750566" y="5973107"/>
            <a:ext cx="13209274" cy="708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Bahnschrift" panose="020B0502040204020203" pitchFamily="34" charset="0"/>
              </a:rPr>
              <a:t>Allows for real-time data access through MQTT subscribers and a mobile client for remote control, optimizing industrial process efficiency and reliability.</a:t>
            </a:r>
          </a:p>
        </p:txBody>
      </p:sp>
    </p:spTree>
    <p:extLst>
      <p:ext uri="{BB962C8B-B14F-4D97-AF65-F5344CB8AC3E}">
        <p14:creationId xmlns:p14="http://schemas.microsoft.com/office/powerpoint/2010/main" val="386004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581" y="552093"/>
            <a:ext cx="4842153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System Architecture for </a:t>
            </a:r>
            <a:r>
              <a:rPr lang="en-US" sz="3600" b="1" dirty="0" err="1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IIoT</a:t>
            </a:r>
            <a:r>
              <a:rPr lang="en-US" sz="36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-Powered Smart Car Manufacturing 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222747" y="1123475"/>
            <a:ext cx="22860" cy="6176963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4" name="Shape 2"/>
          <p:cNvSpPr/>
          <p:nvPr/>
        </p:nvSpPr>
        <p:spPr>
          <a:xfrm>
            <a:off x="6401335" y="1528287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5" name="Shape 3"/>
          <p:cNvSpPr/>
          <p:nvPr/>
        </p:nvSpPr>
        <p:spPr>
          <a:xfrm>
            <a:off x="7026056" y="1331596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6" name="Text 4"/>
          <p:cNvSpPr/>
          <p:nvPr/>
        </p:nvSpPr>
        <p:spPr>
          <a:xfrm>
            <a:off x="7164883" y="1400890"/>
            <a:ext cx="13847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903404" y="1308498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Sensors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66558" y="1708548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Sensors on the shop floor collect real-time data on production processes, machine performance, and environmental conditions.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19438" y="2453403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10" name="Shape 8"/>
          <p:cNvSpPr/>
          <p:nvPr/>
        </p:nvSpPr>
        <p:spPr>
          <a:xfrm>
            <a:off x="7026056" y="2256712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1" name="Text 9"/>
          <p:cNvSpPr/>
          <p:nvPr/>
        </p:nvSpPr>
        <p:spPr>
          <a:xfrm>
            <a:off x="7143451" y="2326006"/>
            <a:ext cx="18133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251923" y="2233613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Acquisition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251923" y="2633663"/>
            <a:ext cx="5649873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Data from sensors is collected and transmitted to the OPC server, acting as a central data hub.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01335" y="3371375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26056" y="3174683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7150357" y="3243978"/>
            <a:ext cx="16764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903404" y="3151585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OPC Server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6558" y="3551635"/>
            <a:ext cx="5649873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The OPC server publishes and manages data from various sources, providing a standardized interface for communication.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419438" y="4204098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26056" y="4007407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21" name="Text 19"/>
          <p:cNvSpPr/>
          <p:nvPr/>
        </p:nvSpPr>
        <p:spPr>
          <a:xfrm>
            <a:off x="7139880" y="4076701"/>
            <a:ext cx="188595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251923" y="3984308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Cloud Integration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251923" y="4384358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Data is transferred to the cloud platform for storage, processing, and analysis, allowing for real-time monitoring and insights.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01335" y="5125642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26056" y="4928950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26" name="Text 24"/>
          <p:cNvSpPr/>
          <p:nvPr/>
        </p:nvSpPr>
        <p:spPr>
          <a:xfrm>
            <a:off x="7148095" y="4998245"/>
            <a:ext cx="17216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3903404" y="4905852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Decision Making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566558" y="5305902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Analytical tools and AI algorithms process data, providing valuable insights for optimizing production and identifying potential issues.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419438" y="6047185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30" name="Shape 28"/>
          <p:cNvSpPr/>
          <p:nvPr/>
        </p:nvSpPr>
        <p:spPr>
          <a:xfrm>
            <a:off x="7026056" y="5850494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31" name="Text 29"/>
          <p:cNvSpPr/>
          <p:nvPr/>
        </p:nvSpPr>
        <p:spPr>
          <a:xfrm>
            <a:off x="7142737" y="5919788"/>
            <a:ext cx="18288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6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671F18-4CA5-F4F1-0F83-106F8CA82A1A}"/>
              </a:ext>
            </a:extLst>
          </p:cNvPr>
          <p:cNvGrpSpPr/>
          <p:nvPr/>
        </p:nvGrpSpPr>
        <p:grpSpPr>
          <a:xfrm>
            <a:off x="8251923" y="5827396"/>
            <a:ext cx="5649873" cy="1288018"/>
            <a:chOff x="8251923" y="5827396"/>
            <a:chExt cx="5649873" cy="1288018"/>
          </a:xfrm>
        </p:grpSpPr>
        <p:sp>
          <p:nvSpPr>
            <p:cNvPr id="32" name="Text 30"/>
            <p:cNvSpPr/>
            <p:nvPr/>
          </p:nvSpPr>
          <p:spPr>
            <a:xfrm>
              <a:off x="8251923" y="5827396"/>
              <a:ext cx="2313027" cy="2890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18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Actuator Control</a:t>
              </a:r>
              <a:endParaRPr lang="en-US" sz="1800" dirty="0">
                <a:latin typeface="Bahnschrift" panose="020B0502040204020203" pitchFamily="34" charset="0"/>
              </a:endParaRPr>
            </a:p>
          </p:txBody>
        </p:sp>
        <p:sp>
          <p:nvSpPr>
            <p:cNvPr id="33" name="Text 31"/>
            <p:cNvSpPr/>
            <p:nvPr/>
          </p:nvSpPr>
          <p:spPr>
            <a:xfrm>
              <a:off x="8251923" y="6227446"/>
              <a:ext cx="5649873" cy="8879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45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Based on analyzed data and user input, commands are sent back to the shop floor to control actuators and adjust production processes.</a:t>
              </a:r>
              <a:endParaRPr lang="en-US" sz="1450" dirty="0">
                <a:latin typeface="Bahnschrift" panose="020B0502040204020203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EC805F4-791F-59F9-12F8-DA84D984C175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Shape 28">
            <a:extLst>
              <a:ext uri="{FF2B5EF4-FFF2-40B4-BE49-F238E27FC236}">
                <a16:creationId xmlns:a16="http://schemas.microsoft.com/office/drawing/2014/main" id="{4F26B5B0-F08A-2A0C-1F58-37451BD975E2}"/>
              </a:ext>
            </a:extLst>
          </p:cNvPr>
          <p:cNvSpPr/>
          <p:nvPr/>
        </p:nvSpPr>
        <p:spPr>
          <a:xfrm>
            <a:off x="7016182" y="6660357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36" name="Text 29">
            <a:extLst>
              <a:ext uri="{FF2B5EF4-FFF2-40B4-BE49-F238E27FC236}">
                <a16:creationId xmlns:a16="http://schemas.microsoft.com/office/drawing/2014/main" id="{8AA13E26-5D94-98CE-22F4-F902D6C53302}"/>
              </a:ext>
            </a:extLst>
          </p:cNvPr>
          <p:cNvSpPr/>
          <p:nvPr/>
        </p:nvSpPr>
        <p:spPr>
          <a:xfrm>
            <a:off x="7123336" y="6772217"/>
            <a:ext cx="18288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</a:rPr>
              <a:t>7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37" name="Shape 27">
            <a:extLst>
              <a:ext uri="{FF2B5EF4-FFF2-40B4-BE49-F238E27FC236}">
                <a16:creationId xmlns:a16="http://schemas.microsoft.com/office/drawing/2014/main" id="{CC8E9137-7558-31D0-6D18-D302D6253C36}"/>
              </a:ext>
            </a:extLst>
          </p:cNvPr>
          <p:cNvSpPr/>
          <p:nvPr/>
        </p:nvSpPr>
        <p:spPr>
          <a:xfrm>
            <a:off x="6379680" y="6858233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B16B7AE-0CBF-73DF-F1F5-B397142E5DA5}"/>
              </a:ext>
            </a:extLst>
          </p:cNvPr>
          <p:cNvGrpSpPr/>
          <p:nvPr/>
        </p:nvGrpSpPr>
        <p:grpSpPr>
          <a:xfrm>
            <a:off x="863151" y="6656429"/>
            <a:ext cx="5649873" cy="1288018"/>
            <a:chOff x="8251923" y="5827396"/>
            <a:chExt cx="5649873" cy="1288018"/>
          </a:xfrm>
        </p:grpSpPr>
        <p:sp>
          <p:nvSpPr>
            <p:cNvPr id="41" name="Text 30">
              <a:extLst>
                <a:ext uri="{FF2B5EF4-FFF2-40B4-BE49-F238E27FC236}">
                  <a16:creationId xmlns:a16="http://schemas.microsoft.com/office/drawing/2014/main" id="{451017B0-EC8A-D0A4-3847-CBFC354D62F4}"/>
                </a:ext>
              </a:extLst>
            </p:cNvPr>
            <p:cNvSpPr/>
            <p:nvPr/>
          </p:nvSpPr>
          <p:spPr>
            <a:xfrm>
              <a:off x="8251923" y="5827396"/>
              <a:ext cx="2313027" cy="2890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18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                                                           SCADA Tool</a:t>
              </a:r>
              <a:endParaRPr lang="en-US" sz="1800" dirty="0">
                <a:latin typeface="Bahnschrift" panose="020B0502040204020203" pitchFamily="34" charset="0"/>
              </a:endParaRPr>
            </a:p>
          </p:txBody>
        </p:sp>
        <p:sp>
          <p:nvSpPr>
            <p:cNvPr id="42" name="Text 31">
              <a:extLst>
                <a:ext uri="{FF2B5EF4-FFF2-40B4-BE49-F238E27FC236}">
                  <a16:creationId xmlns:a16="http://schemas.microsoft.com/office/drawing/2014/main" id="{2E11CE5E-100C-18BD-4F9A-036B9DCA8CD9}"/>
                </a:ext>
              </a:extLst>
            </p:cNvPr>
            <p:cNvSpPr/>
            <p:nvPr/>
          </p:nvSpPr>
          <p:spPr>
            <a:xfrm>
              <a:off x="8251923" y="6227446"/>
              <a:ext cx="5649873" cy="8879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r">
                <a:lnSpc>
                  <a:spcPts val="2300"/>
                </a:lnSpc>
                <a:buNone/>
              </a:pPr>
              <a:r>
                <a:rPr lang="en-US" sz="145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SCADA is a control system used for monitoring and managing industrial processes in real-time, enabling centralized data collection, visualization, and automation.</a:t>
              </a:r>
              <a:endParaRPr lang="en-US" sz="1450" dirty="0">
                <a:latin typeface="Bahnschrift" panose="020B0502040204020203" pitchFamily="34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581" y="552093"/>
            <a:ext cx="4842153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     System Architecture for Digital Twin Integration for Cars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222747" y="1123475"/>
            <a:ext cx="22860" cy="6176963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4" name="Shape 2"/>
          <p:cNvSpPr/>
          <p:nvPr/>
        </p:nvSpPr>
        <p:spPr>
          <a:xfrm>
            <a:off x="6401335" y="1528287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5" name="Shape 3"/>
          <p:cNvSpPr/>
          <p:nvPr/>
        </p:nvSpPr>
        <p:spPr>
          <a:xfrm>
            <a:off x="7026056" y="1331596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6" name="Text 4"/>
          <p:cNvSpPr/>
          <p:nvPr/>
        </p:nvSpPr>
        <p:spPr>
          <a:xfrm>
            <a:off x="7164883" y="1400890"/>
            <a:ext cx="13847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903404" y="1308498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>
                <a:latin typeface="Bahnschrift" panose="020B0502040204020203" pitchFamily="34" charset="0"/>
              </a:rPr>
              <a:t>Sensor Installation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66558" y="1708548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Sensors are installed in the vehicle to monitor various parameters such as engine performance, tire health, and environmental conditions. These sensors provide real-time data crucial for the digital twin model.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19438" y="2453403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10" name="Shape 8"/>
          <p:cNvSpPr/>
          <p:nvPr/>
        </p:nvSpPr>
        <p:spPr>
          <a:xfrm>
            <a:off x="7026056" y="2256712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1" name="Text 9"/>
          <p:cNvSpPr/>
          <p:nvPr/>
        </p:nvSpPr>
        <p:spPr>
          <a:xfrm>
            <a:off x="7143451" y="2326006"/>
            <a:ext cx="18133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251923" y="2233613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Collection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251923" y="2633663"/>
            <a:ext cx="5649873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The sensors continuously collect data, ensuring comprehensive coverage of the vehicle's operational state. This real-time data forms the foundation for analysis and modeling in the digital twin..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01335" y="3371375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26056" y="3174683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7150357" y="3243978"/>
            <a:ext cx="16764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903404" y="3151585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OPC Server Configuration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6558" y="3551635"/>
            <a:ext cx="5649873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An OPC (Open Platform Communications) server is set up to standardize communication between different sensor data sources. This server manages and publishes the collected data efficiently..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419438" y="4204098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26056" y="4007407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21" name="Text 19"/>
          <p:cNvSpPr/>
          <p:nvPr/>
        </p:nvSpPr>
        <p:spPr>
          <a:xfrm>
            <a:off x="7139880" y="4076701"/>
            <a:ext cx="188595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251923" y="3984308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Data Transmission to Cloud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251923" y="4384358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The collected data is transmitted to a cloud platform for secure storage and advanced processing. This enables powerful analytics and real-time insights into the vehicle’s performance.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01335" y="5125642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25" name="Shape 23"/>
          <p:cNvSpPr/>
          <p:nvPr/>
        </p:nvSpPr>
        <p:spPr>
          <a:xfrm>
            <a:off x="7026056" y="4928950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26" name="Text 24"/>
          <p:cNvSpPr/>
          <p:nvPr/>
        </p:nvSpPr>
        <p:spPr>
          <a:xfrm>
            <a:off x="7148095" y="4998245"/>
            <a:ext cx="17216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3903404" y="4905852"/>
            <a:ext cx="231302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Digital Twin Model Development</a:t>
            </a:r>
            <a:endParaRPr lang="en-US" sz="1800" dirty="0">
              <a:latin typeface="Bahnschrift" panose="020B0502040204020203" pitchFamily="34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566558" y="5305902"/>
            <a:ext cx="5649873" cy="887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Bahnschrift" panose="020B0502040204020203" pitchFamily="34" charset="0"/>
                <a:ea typeface="Nobile" pitchFamily="34" charset="-122"/>
                <a:cs typeface="Nobile" pitchFamily="34" charset="-120"/>
              </a:rPr>
              <a:t>A digital twin of the car is created using the real-time sensor data, accurately reflecting its physical state. This model allows for simulation and analysis of the vehicle's behavior under various conditions.</a:t>
            </a:r>
            <a:endParaRPr lang="en-US" sz="1450" dirty="0">
              <a:latin typeface="Bahnschrift" panose="020B0502040204020203" pitchFamily="34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419438" y="6047185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sp>
        <p:nvSpPr>
          <p:cNvPr id="30" name="Shape 28"/>
          <p:cNvSpPr/>
          <p:nvPr/>
        </p:nvSpPr>
        <p:spPr>
          <a:xfrm>
            <a:off x="7026056" y="5850494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31" name="Text 29"/>
          <p:cNvSpPr/>
          <p:nvPr/>
        </p:nvSpPr>
        <p:spPr>
          <a:xfrm>
            <a:off x="7142737" y="5919788"/>
            <a:ext cx="18288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6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671F18-4CA5-F4F1-0F83-106F8CA82A1A}"/>
              </a:ext>
            </a:extLst>
          </p:cNvPr>
          <p:cNvGrpSpPr/>
          <p:nvPr/>
        </p:nvGrpSpPr>
        <p:grpSpPr>
          <a:xfrm>
            <a:off x="8251923" y="5827396"/>
            <a:ext cx="5649873" cy="1288018"/>
            <a:chOff x="8251923" y="5827396"/>
            <a:chExt cx="5649873" cy="1288018"/>
          </a:xfrm>
        </p:grpSpPr>
        <p:sp>
          <p:nvSpPr>
            <p:cNvPr id="32" name="Text 30"/>
            <p:cNvSpPr/>
            <p:nvPr/>
          </p:nvSpPr>
          <p:spPr>
            <a:xfrm>
              <a:off x="8251923" y="5827396"/>
              <a:ext cx="2313027" cy="2890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18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User Interface Development</a:t>
              </a:r>
              <a:endParaRPr lang="en-US" sz="1800" dirty="0">
                <a:latin typeface="Bahnschrift" panose="020B0502040204020203" pitchFamily="34" charset="0"/>
              </a:endParaRPr>
            </a:p>
          </p:txBody>
        </p:sp>
        <p:sp>
          <p:nvSpPr>
            <p:cNvPr id="33" name="Text 31"/>
            <p:cNvSpPr/>
            <p:nvPr/>
          </p:nvSpPr>
          <p:spPr>
            <a:xfrm>
              <a:off x="8251923" y="6227446"/>
              <a:ext cx="5649873" cy="8879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45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A user-friendly interface is developed for visualizing the digital twin and accessing insights. This interface enables users to monitor vehicle performance and receive alerts regarding potential issues.</a:t>
              </a:r>
              <a:endParaRPr lang="en-US" sz="1450" dirty="0">
                <a:latin typeface="Bahnschrift" panose="020B0502040204020203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EC805F4-791F-59F9-12F8-DA84D984C175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Shape 28">
            <a:extLst>
              <a:ext uri="{FF2B5EF4-FFF2-40B4-BE49-F238E27FC236}">
                <a16:creationId xmlns:a16="http://schemas.microsoft.com/office/drawing/2014/main" id="{4F26B5B0-F08A-2A0C-1F58-37451BD975E2}"/>
              </a:ext>
            </a:extLst>
          </p:cNvPr>
          <p:cNvSpPr/>
          <p:nvPr/>
        </p:nvSpPr>
        <p:spPr>
          <a:xfrm>
            <a:off x="7016182" y="6660357"/>
            <a:ext cx="416243" cy="416243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36" name="Text 29">
            <a:extLst>
              <a:ext uri="{FF2B5EF4-FFF2-40B4-BE49-F238E27FC236}">
                <a16:creationId xmlns:a16="http://schemas.microsoft.com/office/drawing/2014/main" id="{8AA13E26-5D94-98CE-22F4-F902D6C53302}"/>
              </a:ext>
            </a:extLst>
          </p:cNvPr>
          <p:cNvSpPr/>
          <p:nvPr/>
        </p:nvSpPr>
        <p:spPr>
          <a:xfrm>
            <a:off x="7123336" y="6772217"/>
            <a:ext cx="18288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Bahnschrift" panose="020B0502040204020203" pitchFamily="34" charset="0"/>
              </a:rPr>
              <a:t>7</a:t>
            </a:r>
            <a:endParaRPr lang="en-US" sz="2150" dirty="0">
              <a:latin typeface="Bahnschrift" panose="020B0502040204020203" pitchFamily="34" charset="0"/>
            </a:endParaRPr>
          </a:p>
        </p:txBody>
      </p:sp>
      <p:sp>
        <p:nvSpPr>
          <p:cNvPr id="37" name="Shape 27">
            <a:extLst>
              <a:ext uri="{FF2B5EF4-FFF2-40B4-BE49-F238E27FC236}">
                <a16:creationId xmlns:a16="http://schemas.microsoft.com/office/drawing/2014/main" id="{CC8E9137-7558-31D0-6D18-D302D6253C36}"/>
              </a:ext>
            </a:extLst>
          </p:cNvPr>
          <p:cNvSpPr/>
          <p:nvPr/>
        </p:nvSpPr>
        <p:spPr>
          <a:xfrm>
            <a:off x="6379680" y="6858233"/>
            <a:ext cx="647581" cy="22860"/>
          </a:xfrm>
          <a:prstGeom prst="roundRect">
            <a:avLst>
              <a:gd name="adj" fmla="val 728540"/>
            </a:avLst>
          </a:prstGeom>
          <a:solidFill>
            <a:srgbClr val="CED9CE"/>
          </a:solidFill>
          <a:ln/>
        </p:spPr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B16B7AE-0CBF-73DF-F1F5-B397142E5DA5}"/>
              </a:ext>
            </a:extLst>
          </p:cNvPr>
          <p:cNvGrpSpPr/>
          <p:nvPr/>
        </p:nvGrpSpPr>
        <p:grpSpPr>
          <a:xfrm>
            <a:off x="566559" y="6656429"/>
            <a:ext cx="5946466" cy="1288018"/>
            <a:chOff x="7955331" y="5827396"/>
            <a:chExt cx="5946466" cy="1288018"/>
          </a:xfrm>
        </p:grpSpPr>
        <p:sp>
          <p:nvSpPr>
            <p:cNvPr id="41" name="Text 30">
              <a:extLst>
                <a:ext uri="{FF2B5EF4-FFF2-40B4-BE49-F238E27FC236}">
                  <a16:creationId xmlns:a16="http://schemas.microsoft.com/office/drawing/2014/main" id="{451017B0-EC8A-D0A4-3847-CBFC354D62F4}"/>
                </a:ext>
              </a:extLst>
            </p:cNvPr>
            <p:cNvSpPr/>
            <p:nvPr/>
          </p:nvSpPr>
          <p:spPr>
            <a:xfrm>
              <a:off x="8251923" y="5827396"/>
              <a:ext cx="2313027" cy="28908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250"/>
                </a:lnSpc>
                <a:buNone/>
              </a:pPr>
              <a:r>
                <a:rPr lang="en-US" sz="1800" b="1" dirty="0">
                  <a:solidFill>
                    <a:srgbClr val="405449"/>
                  </a:solidFill>
                  <a:latin typeface="Bahnschrift" panose="020B0502040204020203" pitchFamily="34" charset="0"/>
                  <a:ea typeface="Fraunces Extra Bold" pitchFamily="34" charset="-122"/>
                  <a:cs typeface="Fraunces Extra Bold" pitchFamily="34" charset="-120"/>
                </a:rPr>
                <a:t>                         Continuous Monitoring and Feedback</a:t>
              </a:r>
              <a:endParaRPr lang="en-US" sz="1800" dirty="0">
                <a:latin typeface="Bahnschrift" panose="020B0502040204020203" pitchFamily="34" charset="0"/>
              </a:endParaRPr>
            </a:p>
          </p:txBody>
        </p:sp>
        <p:sp>
          <p:nvSpPr>
            <p:cNvPr id="42" name="Text 31">
              <a:extLst>
                <a:ext uri="{FF2B5EF4-FFF2-40B4-BE49-F238E27FC236}">
                  <a16:creationId xmlns:a16="http://schemas.microsoft.com/office/drawing/2014/main" id="{2E11CE5E-100C-18BD-4F9A-036B9DCA8CD9}"/>
                </a:ext>
              </a:extLst>
            </p:cNvPr>
            <p:cNvSpPr/>
            <p:nvPr/>
          </p:nvSpPr>
          <p:spPr>
            <a:xfrm>
              <a:off x="7955331" y="6227446"/>
              <a:ext cx="5946466" cy="8879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r">
                <a:lnSpc>
                  <a:spcPts val="2300"/>
                </a:lnSpc>
                <a:buNone/>
              </a:pPr>
              <a:r>
                <a:rPr lang="en-US" sz="1450" dirty="0">
                  <a:solidFill>
                    <a:srgbClr val="405449"/>
                  </a:solidFill>
                  <a:latin typeface="Bahnschrift" panose="020B0502040204020203" pitchFamily="34" charset="0"/>
                  <a:ea typeface="Nobile" pitchFamily="34" charset="-122"/>
                  <a:cs typeface="Nobile" pitchFamily="34" charset="-120"/>
                </a:rPr>
                <a:t>Continuous monitoring ensures the digital twin is updated with real-time data from the vehicle. A feedback loop allows adjustments based on insights derived from the digital twin, enhancing vehicle performance and maintenance.</a:t>
              </a:r>
              <a:endParaRPr lang="en-US" sz="1450" dirty="0"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0982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4DB1F-8709-6C6D-E0F0-99357C0E6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2AB184A-DD3B-3EC2-EC7B-2BE533D15D8F}"/>
              </a:ext>
            </a:extLst>
          </p:cNvPr>
          <p:cNvSpPr/>
          <p:nvPr/>
        </p:nvSpPr>
        <p:spPr>
          <a:xfrm>
            <a:off x="1229322" y="423002"/>
            <a:ext cx="11765916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 System Architecture for Digital Twin Integration for Cars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D8297FD-908C-C897-2725-F42351E02B98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A78FE19C-1365-E1B4-3D4C-0BFC12BBD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29" y="1377653"/>
            <a:ext cx="7006871" cy="657415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F2662A5-B12F-C044-0DA7-ED9AED01D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3048" y="3127533"/>
            <a:ext cx="5130314" cy="4446747"/>
          </a:xfrm>
          <a:prstGeom prst="rect">
            <a:avLst/>
          </a:prstGeom>
        </p:spPr>
      </p:pic>
      <p:sp>
        <p:nvSpPr>
          <p:cNvPr id="47" name="Text 0">
            <a:extLst>
              <a:ext uri="{FF2B5EF4-FFF2-40B4-BE49-F238E27FC236}">
                <a16:creationId xmlns:a16="http://schemas.microsoft.com/office/drawing/2014/main" id="{7CC37CE9-CE20-AC61-9AE9-380CADC4BB98}"/>
              </a:ext>
            </a:extLst>
          </p:cNvPr>
          <p:cNvSpPr/>
          <p:nvPr/>
        </p:nvSpPr>
        <p:spPr>
          <a:xfrm>
            <a:off x="8439113" y="2188673"/>
            <a:ext cx="11765916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2800" dirty="0">
                <a:latin typeface="Bahnschrift" panose="020B0502040204020203" pitchFamily="34" charset="0"/>
              </a:rPr>
              <a:t>Middleware Layer Legacy Systems</a:t>
            </a:r>
          </a:p>
        </p:txBody>
      </p:sp>
    </p:spTree>
    <p:extLst>
      <p:ext uri="{BB962C8B-B14F-4D97-AF65-F5344CB8AC3E}">
        <p14:creationId xmlns:p14="http://schemas.microsoft.com/office/powerpoint/2010/main" val="1275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5FE2B99D-495B-6BA1-734A-1618B507C6C1}"/>
              </a:ext>
            </a:extLst>
          </p:cNvPr>
          <p:cNvSpPr txBox="1"/>
          <p:nvPr/>
        </p:nvSpPr>
        <p:spPr>
          <a:xfrm>
            <a:off x="609600" y="669908"/>
            <a:ext cx="7315200" cy="452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Protocol Selections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452F56-C27E-360E-6D70-F2C4E442D913}"/>
              </a:ext>
            </a:extLst>
          </p:cNvPr>
          <p:cNvSpPr txBox="1"/>
          <p:nvPr/>
        </p:nvSpPr>
        <p:spPr>
          <a:xfrm>
            <a:off x="609600" y="1196005"/>
            <a:ext cx="134721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OPC-UA (Open Platform Communications - Unified Architecture)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Used as the primary protocol between the </a:t>
            </a:r>
            <a:r>
              <a:rPr lang="en-IN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OPC Server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 (microcontroller or microcomputer) and various </a:t>
            </a:r>
            <a:r>
              <a:rPr lang="en-IN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OPC Clients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 (such as SCADA tools, digital twin platforms, MQTT publisher, and database storage).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EE815A-DD45-DA62-B58D-050CC923BF58}"/>
              </a:ext>
            </a:extLst>
          </p:cNvPr>
          <p:cNvSpPr txBox="1"/>
          <p:nvPr/>
        </p:nvSpPr>
        <p:spPr>
          <a:xfrm>
            <a:off x="609600" y="2287666"/>
            <a:ext cx="134721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MQTT (Message Queuing Telemetry Transport)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Used to facilitate communication between the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OPC Client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 acting as an MQTT publisher and the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MQTT Broker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Enables low-bandwidth, real-time messaging to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MQTT Subscribers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 and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Mobile Clients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, which is efficient for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IIoT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 environments.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852B48-1F4D-A040-3C53-EA2A130BE6FF}"/>
              </a:ext>
            </a:extLst>
          </p:cNvPr>
          <p:cNvSpPr txBox="1"/>
          <p:nvPr/>
        </p:nvSpPr>
        <p:spPr>
          <a:xfrm>
            <a:off x="609600" y="3413429"/>
            <a:ext cx="136245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HTTP/REST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Used to enable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User Access to the Digital Twin Portal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, allowing clients to interact with the system over the web.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583F9F-FE3C-1AD5-4FE4-ECC1404FA2E1}"/>
              </a:ext>
            </a:extLst>
          </p:cNvPr>
          <p:cNvSpPr txBox="1"/>
          <p:nvPr/>
        </p:nvSpPr>
        <p:spPr>
          <a:xfrm>
            <a:off x="609600" y="4493005"/>
            <a:ext cx="7315200" cy="452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405449"/>
                </a:solidFill>
                <a:latin typeface="Bahnschrift" panose="020B0502040204020203" pitchFamily="34" charset="0"/>
                <a:ea typeface="Fraunces Extra Bold" pitchFamily="34" charset="-122"/>
                <a:cs typeface="Fraunces Extra Bold" pitchFamily="34" charset="-120"/>
              </a:rPr>
              <a:t>Future Advancements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41BACB-585D-D1E9-73A7-7B4AC796BE8F}"/>
              </a:ext>
            </a:extLst>
          </p:cNvPr>
          <p:cNvSpPr txBox="1"/>
          <p:nvPr/>
        </p:nvSpPr>
        <p:spPr>
          <a:xfrm>
            <a:off x="609600" y="4925197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Integration of AI and ML for Advanced Predictive Analytics</a:t>
            </a:r>
            <a:endParaRPr lang="en-IN" sz="2000" dirty="0">
              <a:solidFill>
                <a:schemeClr val="accent6">
                  <a:lumMod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27D333-BC14-8CDB-1A3D-AEFDE3811D91}"/>
              </a:ext>
            </a:extLst>
          </p:cNvPr>
          <p:cNvSpPr txBox="1"/>
          <p:nvPr/>
        </p:nvSpPr>
        <p:spPr>
          <a:xfrm>
            <a:off x="609600" y="5398588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Enhanced Real-Time Data Processing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C06924-F1CA-D1A5-2E76-0D0142922A5C}"/>
              </a:ext>
            </a:extLst>
          </p:cNvPr>
          <p:cNvSpPr txBox="1"/>
          <p:nvPr/>
        </p:nvSpPr>
        <p:spPr>
          <a:xfrm>
            <a:off x="609600" y="5871979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Scalability for Larger Sensor Networks</a:t>
            </a:r>
            <a:endParaRPr lang="en-IN" sz="2000" dirty="0">
              <a:solidFill>
                <a:schemeClr val="accent6">
                  <a:lumMod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C4E46B-BE0B-564C-83C1-A4C05A753DB8}"/>
              </a:ext>
            </a:extLst>
          </p:cNvPr>
          <p:cNvSpPr txBox="1"/>
          <p:nvPr/>
        </p:nvSpPr>
        <p:spPr>
          <a:xfrm>
            <a:off x="609600" y="6345370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Improved User Interface and Mobile Compatibility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847C777-68AF-B415-CC84-2EE7EE5BD533}"/>
              </a:ext>
            </a:extLst>
          </p:cNvPr>
          <p:cNvSpPr txBox="1"/>
          <p:nvPr/>
        </p:nvSpPr>
        <p:spPr>
          <a:xfrm>
            <a:off x="609600" y="6818761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Advanced Security Measures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9BC922-6916-96EF-19CB-E78718DF837D}"/>
              </a:ext>
            </a:extLst>
          </p:cNvPr>
          <p:cNvSpPr txBox="1"/>
          <p:nvPr/>
        </p:nvSpPr>
        <p:spPr>
          <a:xfrm>
            <a:off x="609600" y="7292152"/>
            <a:ext cx="7315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accent6">
                    <a:lumMod val="50000"/>
                  </a:schemeClr>
                </a:solidFill>
                <a:latin typeface="Bahnschrift" panose="020B0502040204020203" pitchFamily="34" charset="0"/>
              </a:rPr>
              <a:t>Support for Additional Communication Protocols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39CE584-0E55-455B-770A-8CB114236597}"/>
              </a:ext>
            </a:extLst>
          </p:cNvPr>
          <p:cNvSpPr/>
          <p:nvPr/>
        </p:nvSpPr>
        <p:spPr>
          <a:xfrm>
            <a:off x="12836324" y="7755038"/>
            <a:ext cx="1794076" cy="39353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IIoT-Powered-Smart-Car-Manufacturing-and-Digital-Twin-Integration</Template>
  <TotalTime>294</TotalTime>
  <Words>1182</Words>
  <Application>Microsoft Office PowerPoint</Application>
  <PresentationFormat>Custom</PresentationFormat>
  <Paragraphs>140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Bahnschrift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PptxGenJS Presentation</dc:subject>
  <dc:creator>pandu sai</dc:creator>
  <cp:lastModifiedBy>pandu sai</cp:lastModifiedBy>
  <cp:revision>2</cp:revision>
  <dcterms:created xsi:type="dcterms:W3CDTF">2024-11-15T13:30:50Z</dcterms:created>
  <dcterms:modified xsi:type="dcterms:W3CDTF">2024-11-16T10:13:50Z</dcterms:modified>
</cp:coreProperties>
</file>